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61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58" r:id="rId19"/>
    <p:sldId id="275" r:id="rId20"/>
    <p:sldId id="276" r:id="rId21"/>
    <p:sldId id="278" r:id="rId22"/>
    <p:sldId id="279" r:id="rId23"/>
    <p:sldId id="277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phtracking.cdc.gov/Applications/heatTracker/" TargetMode="External"/><Relationship Id="rId2" Type="http://schemas.openxmlformats.org/officeDocument/2006/relationships/hyperlink" Target="https://accessemergencymedicine.mhmedical.com/content.aspx?bookid=2172&amp;sectionid=165069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niosh/topics/heatstress/heat_burden.html" TargetMode="External"/><Relationship Id="rId4" Type="http://schemas.openxmlformats.org/officeDocument/2006/relationships/hyperlink" Target="https://www.cdc.gov/niosh/topics/heatstress/acclim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Heat related </a:t>
            </a:r>
            <a:r>
              <a:rPr lang="en-US" sz="4000" dirty="0" err="1" smtClean="0"/>
              <a:t>illness:prevention</a:t>
            </a:r>
            <a:r>
              <a:rPr lang="en-US" sz="4000" dirty="0" smtClean="0"/>
              <a:t> and </a:t>
            </a:r>
            <a:r>
              <a:rPr lang="en-US" sz="4000" dirty="0" err="1" smtClean="0"/>
              <a:t>managment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Christopher Lewis MSN APRN-FNP</a:t>
            </a:r>
          </a:p>
          <a:p>
            <a:r>
              <a:rPr lang="en-US" dirty="0" smtClean="0"/>
              <a:t>Sports Medicine: Brunner Sanden </a:t>
            </a:r>
            <a:r>
              <a:rPr lang="en-US" dirty="0" err="1" smtClean="0"/>
              <a:t>Deitrick</a:t>
            </a:r>
            <a:r>
              <a:rPr lang="en-US" dirty="0" smtClean="0"/>
              <a:t> Wellness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5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Training- for all workers and supervisors about the following:</a:t>
            </a:r>
            <a:endParaRPr lang="en-US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Recognition of the signs and symptoms of heat-related illnesses and administra­tion of first aid.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Causes of heat-related illnesses and steps to reduce the risk. These include drinking enough water and monitoring the color and amount of urine output.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Proper care and use of heat-protective clothing and equipment and the added heat load caused by exertion, clothing, and per­sonal protective equipment.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Effects of other factors (drugs, alcohol, obesity, etc.) on tolerance to occupational heat stress.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importance of acclimatization.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importance of immediately reporting any symptoms or signs of heat-related illness in themselves or in coworkers to the supervisor.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Procedures for responding to symptoms of possible heat-related illness and for contacting emergency medical ser­vices.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9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Supervisors should also be trained on the </a:t>
            </a:r>
            <a:r>
              <a:rPr lang="en-US" b="1" dirty="0" smtClean="0"/>
              <a:t>following: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Implementing </a:t>
            </a:r>
            <a:r>
              <a:rPr lang="en-US" dirty="0"/>
              <a:t>appropriate </a:t>
            </a:r>
            <a:r>
              <a:rPr lang="en-US" dirty="0" smtClean="0"/>
              <a:t>acclimatization.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What </a:t>
            </a:r>
            <a:r>
              <a:rPr lang="en-US" dirty="0"/>
              <a:t>procedures to follow when a worker has symptoms of heat-related illness, including emergency response procedures.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Monitoring weather reports.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Responding to hot weather advisories.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Monitoring and encouraging adequate fluid intake and rest breaks.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47402"/>
            <a:ext cx="8610600" cy="714895"/>
          </a:xfrm>
        </p:spPr>
        <p:txBody>
          <a:bodyPr>
            <a:normAutofit/>
          </a:bodyPr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Reducing </a:t>
            </a:r>
            <a:r>
              <a:rPr lang="en-US" b="1" dirty="0"/>
              <a:t>heat burden- </a:t>
            </a:r>
            <a:r>
              <a:rPr lang="en-US" dirty="0" smtClean="0"/>
              <a:t>Wearing </a:t>
            </a:r>
            <a:r>
              <a:rPr lang="en-US" dirty="0"/>
              <a:t>PPE and certain clothing ensembles can often increase your risk for heat-related </a:t>
            </a:r>
            <a:r>
              <a:rPr lang="en-US" dirty="0" smtClean="0"/>
              <a:t>illnesses. PPE </a:t>
            </a:r>
            <a:r>
              <a:rPr lang="en-US" dirty="0"/>
              <a:t>(e.g., waterproof aprons, surgical gowns, surgical caps, respirators, face shields, boots, and gloves</a:t>
            </a:r>
            <a:r>
              <a:rPr lang="en-US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Reduces </a:t>
            </a:r>
            <a:r>
              <a:rPr lang="en-US" dirty="0"/>
              <a:t>the body’s normal way of getting rid of heat by sweating and other </a:t>
            </a:r>
            <a:r>
              <a:rPr lang="en-US" dirty="0" smtClean="0"/>
              <a:t>means.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Holds </a:t>
            </a:r>
            <a:r>
              <a:rPr lang="en-US" dirty="0"/>
              <a:t>excess heat and moisture inside, making the worker’s body even hotter</a:t>
            </a:r>
            <a:r>
              <a:rPr lang="en-US" dirty="0" smtClean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Increases </a:t>
            </a:r>
            <a:r>
              <a:rPr lang="en-US" dirty="0"/>
              <a:t>the physical effort to perform duties while carrying the extra weight of the PPE and can lead to the worker getting hotter faster (e.g., working muscle increases body heat production).</a:t>
            </a:r>
          </a:p>
        </p:txBody>
      </p:sp>
    </p:spTree>
    <p:extLst>
      <p:ext uri="{BB962C8B-B14F-4D97-AF65-F5344CB8AC3E}">
        <p14:creationId xmlns:p14="http://schemas.microsoft.com/office/powerpoint/2010/main" val="352573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Acclimatization-</a:t>
            </a:r>
            <a:r>
              <a:rPr lang="en-US" dirty="0" smtClean="0"/>
              <a:t> Acclimatization </a:t>
            </a:r>
            <a:r>
              <a:rPr lang="en-US" dirty="0"/>
              <a:t>is the result of beneficial physiological adaptations (e.g., increased sweating efficiency, etc.) that occur after gradual increased exposure to a hot environment. Employers should ensure that workers are acclimatized before they work in a hot environment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Gradually increase workers’ time in hot conditions over 7 to 14 days.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Closely </a:t>
            </a:r>
            <a:r>
              <a:rPr lang="en-US" dirty="0"/>
              <a:t>supervise new employees for the first 14 days or until they are fully acclimatized.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Workers who are not physically fit need more time to fully acclimatize.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Acclimatization can be maintained for a few days of non-heat exposure.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Taking breaks in air conditioning will not affect acclimatization.</a:t>
            </a:r>
          </a:p>
        </p:txBody>
      </p:sp>
    </p:spTree>
    <p:extLst>
      <p:ext uri="{BB962C8B-B14F-4D97-AF65-F5344CB8AC3E}">
        <p14:creationId xmlns:p14="http://schemas.microsoft.com/office/powerpoint/2010/main" val="318491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Hydration-</a:t>
            </a:r>
            <a:r>
              <a:rPr lang="en-US" dirty="0" smtClean="0"/>
              <a:t> Workers </a:t>
            </a:r>
            <a:r>
              <a:rPr lang="en-US" dirty="0"/>
              <a:t>should drink an appropriate amount to stay </a:t>
            </a:r>
            <a:r>
              <a:rPr lang="en-US" dirty="0" smtClean="0"/>
              <a:t>hydrated-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For </a:t>
            </a:r>
            <a:r>
              <a:rPr lang="en-US" dirty="0"/>
              <a:t>moderate activities in the heat that last less than 2 hours, drink 1 cup (8 oz.) of water every 15–20 minutes.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sweating lasts for several hours, drink sports drinks containing balanced electrolytes.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Avoid alcohol and drinks with high caffeine or sugar.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Generally, fluid intake should not exceed 6 cups per hour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Properly hydrated worker should have urine that is a light yellow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1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Rest </a:t>
            </a:r>
            <a:r>
              <a:rPr lang="en-US" b="1" dirty="0" smtClean="0"/>
              <a:t>Breaks- </a:t>
            </a:r>
            <a:r>
              <a:rPr lang="en-US" dirty="0" smtClean="0"/>
              <a:t>Employers </a:t>
            </a:r>
            <a:r>
              <a:rPr lang="en-US" dirty="0"/>
              <a:t>should ensure and encourage workers to take appropriate rest breaks </a:t>
            </a:r>
            <a:r>
              <a:rPr lang="en-US" dirty="0" smtClean="0"/>
              <a:t>t o </a:t>
            </a:r>
            <a:r>
              <a:rPr lang="en-US" dirty="0"/>
              <a:t>cool down and hydrate.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Permit </a:t>
            </a:r>
            <a:r>
              <a:rPr lang="en-US" dirty="0"/>
              <a:t>rest and water breaks when a worker feels heat </a:t>
            </a:r>
            <a:r>
              <a:rPr lang="en-US" dirty="0" smtClean="0"/>
              <a:t>discomfort.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Modify </a:t>
            </a:r>
            <a:r>
              <a:rPr lang="en-US" dirty="0"/>
              <a:t>work/rest periods to give the body a chance to get rid of excess </a:t>
            </a:r>
            <a:r>
              <a:rPr lang="en-US" dirty="0" smtClean="0"/>
              <a:t>heat.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Assign </a:t>
            </a:r>
            <a:r>
              <a:rPr lang="en-US" dirty="0"/>
              <a:t>new and </a:t>
            </a:r>
            <a:r>
              <a:rPr lang="en-US" dirty="0" err="1"/>
              <a:t>unacclimatized</a:t>
            </a:r>
            <a:r>
              <a:rPr lang="en-US" dirty="0"/>
              <a:t> workers lighter work and longer, more frequent rest </a:t>
            </a:r>
            <a:r>
              <a:rPr lang="en-US" dirty="0" smtClean="0"/>
              <a:t>periods.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Shorten </a:t>
            </a:r>
            <a:r>
              <a:rPr lang="en-US" dirty="0"/>
              <a:t>work periods and increase rest </a:t>
            </a:r>
            <a:r>
              <a:rPr lang="en-US" dirty="0" smtClean="0"/>
              <a:t>periods: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As </a:t>
            </a:r>
            <a:r>
              <a:rPr lang="en-US" dirty="0"/>
              <a:t>temperature, humidity, and sunshine </a:t>
            </a:r>
            <a:r>
              <a:rPr lang="en-US" dirty="0" smtClean="0"/>
              <a:t>increase.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When </a:t>
            </a:r>
            <a:r>
              <a:rPr lang="en-US" dirty="0"/>
              <a:t>there is no air </a:t>
            </a:r>
            <a:r>
              <a:rPr lang="en-US" dirty="0" smtClean="0"/>
              <a:t>movement.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protective clothing or equipment is </a:t>
            </a:r>
            <a:r>
              <a:rPr lang="en-US" dirty="0" smtClean="0"/>
              <a:t>worn.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heavier work.</a:t>
            </a:r>
          </a:p>
        </p:txBody>
      </p:sp>
    </p:spTree>
    <p:extLst>
      <p:ext uri="{BB962C8B-B14F-4D97-AF65-F5344CB8AC3E}">
        <p14:creationId xmlns:p14="http://schemas.microsoft.com/office/powerpoint/2010/main" val="320169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3851" b="561"/>
          <a:stretch/>
        </p:blipFill>
        <p:spPr>
          <a:xfrm>
            <a:off x="5735782" y="606828"/>
            <a:ext cx="5570602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54" y="515388"/>
            <a:ext cx="5558037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89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8177"/>
            <a:ext cx="5896822" cy="131388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352058"/>
            <a:ext cx="5896822" cy="394314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5295206"/>
            <a:ext cx="5544589" cy="160097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58" y="38177"/>
            <a:ext cx="112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42" y="599202"/>
            <a:ext cx="7763958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Hyperthermia occurs when the body’s heat-regulating mechanisms don't work effectively. Older age, certain illnesses, and medications increase the risk of developing hyperthermia</a:t>
            </a:r>
            <a:r>
              <a:rPr lang="en-US" dirty="0" smtClean="0"/>
              <a:t>.</a:t>
            </a:r>
          </a:p>
          <a:p>
            <a:r>
              <a:rPr lang="en-US" dirty="0"/>
              <a:t>The body maintains temperature homeostasis via four main mechanisms: (1) </a:t>
            </a:r>
            <a:r>
              <a:rPr lang="en-US" dirty="0" smtClean="0"/>
              <a:t>conduction (ex contact with hot or cold surface), </a:t>
            </a:r>
            <a:r>
              <a:rPr lang="en-US" dirty="0"/>
              <a:t>(2) </a:t>
            </a:r>
            <a:r>
              <a:rPr lang="en-US" dirty="0" smtClean="0"/>
              <a:t>convection (ex a cool breeze or contact with water), </a:t>
            </a:r>
            <a:r>
              <a:rPr lang="en-US" dirty="0"/>
              <a:t>(3) </a:t>
            </a:r>
            <a:r>
              <a:rPr lang="en-US" dirty="0" smtClean="0"/>
              <a:t>radiation (ex proximity to hot equipment), </a:t>
            </a:r>
            <a:r>
              <a:rPr lang="en-US" dirty="0"/>
              <a:t>and (4) </a:t>
            </a:r>
            <a:r>
              <a:rPr lang="en-US" dirty="0" smtClean="0"/>
              <a:t>evaporation (ex sweating). </a:t>
            </a:r>
            <a:r>
              <a:rPr lang="en-US" dirty="0"/>
              <a:t>When the body is unable to adequately regulate homeostasis using these methods, heat illness occurs.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14" y="2091427"/>
            <a:ext cx="7783011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9" y="547377"/>
            <a:ext cx="7783011" cy="54377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8" y="5752946"/>
            <a:ext cx="778301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2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1" y="539774"/>
            <a:ext cx="7659169" cy="12308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1" y="1770611"/>
            <a:ext cx="7659169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94" y="578182"/>
            <a:ext cx="7744906" cy="14418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94" y="2019993"/>
            <a:ext cx="7744906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Bowers R.C., &amp; </a:t>
            </a:r>
            <a:r>
              <a:rPr lang="en-US" dirty="0" err="1"/>
              <a:t>Vivolo</a:t>
            </a:r>
            <a:r>
              <a:rPr lang="en-US" dirty="0"/>
              <a:t> J.C. (2017). Disorders due to physical &amp; environmental agents. Stone C, &amp; Humphries R.L.(Eds.), CURRENT Diagnosis &amp; Treatment: Emergency Medicine, 8e. McGraw Hill.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accessemergencymedicine.mhmedical.com/content.aspx?bookid=2172&amp;sectionid=165069554</a:t>
            </a:r>
            <a:endParaRPr lang="en-US" dirty="0" smtClean="0"/>
          </a:p>
          <a:p>
            <a:r>
              <a:rPr lang="en-US" dirty="0" smtClean="0"/>
              <a:t>Centers for Disease Control (2023). Heat &amp; </a:t>
            </a:r>
            <a:r>
              <a:rPr lang="en-US" dirty="0"/>
              <a:t>Health Tracker. </a:t>
            </a:r>
            <a:r>
              <a:rPr lang="en-US" dirty="0">
                <a:hlinkClick r:id="rId3"/>
              </a:rPr>
              <a:t>https://ephtracking.cdc.gov/Applications/heatTracker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National Institute for Occupational Safety and Health (NIOSH)(</a:t>
            </a:r>
            <a:r>
              <a:rPr lang="en-US" dirty="0" smtClean="0"/>
              <a:t>2018, June </a:t>
            </a:r>
            <a:r>
              <a:rPr lang="en-US" dirty="0"/>
              <a:t>6). </a:t>
            </a:r>
            <a:r>
              <a:rPr lang="en-US" dirty="0" smtClean="0"/>
              <a:t>Acclimatization.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www.cdc.gov/niosh/topics/heatstress/acclima.html</a:t>
            </a:r>
            <a:endParaRPr lang="en-US" dirty="0" smtClean="0"/>
          </a:p>
          <a:p>
            <a:r>
              <a:rPr lang="en-US" dirty="0"/>
              <a:t>The National Institute for Occupational Safety and Health (NIOSH). )(2018, June 6). Limiting Heat Burden While Wearing Personal Protective Equipment (PPE).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www.cdc.gov/niosh/topics/heatstress/heat_burden.html</a:t>
            </a:r>
            <a:endParaRPr lang="en-US" dirty="0" smtClean="0"/>
          </a:p>
          <a:p>
            <a:r>
              <a:rPr lang="en-US" dirty="0"/>
              <a:t>Bureau of Labor Statistics, U.S. Department of Labor, The Economics Daily, 43 work-related deaths due to environmental heat exposure in 2019 at https://www.bls.gov/opub/ted/2021/43-work-related-deaths-due-to-environmental-heat-exposure-in-2019.htm (visited May 30, 2023).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5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Incidence of heat related illness- </a:t>
            </a:r>
          </a:p>
          <a:p>
            <a:r>
              <a:rPr lang="en-US" dirty="0" smtClean="0"/>
              <a:t>According to the CDC </a:t>
            </a:r>
            <a:r>
              <a:rPr lang="en-US" dirty="0"/>
              <a:t>e</a:t>
            </a:r>
            <a:r>
              <a:rPr lang="en-US" dirty="0" smtClean="0"/>
              <a:t>very year on average in the US there are: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702 heat related deaths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67,512 ER visits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9,235 hospitalizations</a:t>
            </a:r>
          </a:p>
          <a:p>
            <a:r>
              <a:rPr lang="en-US" dirty="0" smtClean="0"/>
              <a:t>According to the US Bureau of Labor in 2019 there were 43 work related deaths due to heat</a:t>
            </a:r>
            <a:r>
              <a:rPr lang="en-US" dirty="0"/>
              <a:t>. This was lower than the high of 61 deaths in 2011 but higher than the number in all but one year from 2012 to 2018.</a:t>
            </a:r>
          </a:p>
        </p:txBody>
      </p:sp>
    </p:spTree>
    <p:extLst>
      <p:ext uri="{BB962C8B-B14F-4D97-AF65-F5344CB8AC3E}">
        <p14:creationId xmlns:p14="http://schemas.microsoft.com/office/powerpoint/2010/main" val="237214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Signs of heat illness-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HEAT </a:t>
            </a:r>
            <a:r>
              <a:rPr lang="en-US" dirty="0" smtClean="0"/>
              <a:t>EDEMA- Swelling </a:t>
            </a:r>
            <a:r>
              <a:rPr lang="en-US" dirty="0"/>
              <a:t>of feet and ankles due to </a:t>
            </a:r>
            <a:r>
              <a:rPr lang="en-US" dirty="0" smtClean="0"/>
              <a:t>vasodilatation (widening of the blood vessels) </a:t>
            </a:r>
            <a:r>
              <a:rPr lang="en-US" dirty="0"/>
              <a:t>and venous </a:t>
            </a:r>
            <a:r>
              <a:rPr lang="en-US" dirty="0" smtClean="0"/>
              <a:t>stasis (decreased return of venous blood). Treatment is removal to cool environment and elevation of the limbs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HEAT </a:t>
            </a:r>
            <a:r>
              <a:rPr lang="en-US" dirty="0" smtClean="0"/>
              <a:t>SYNCOPE- Simple </a:t>
            </a:r>
            <a:r>
              <a:rPr lang="en-US" dirty="0"/>
              <a:t>transient loss of consciousness or collapse may occur suddenly after exertion in the heat. The patient’s skin is cool and moist, the pulse is weak, and transient </a:t>
            </a:r>
            <a:r>
              <a:rPr lang="en-US" dirty="0" smtClean="0"/>
              <a:t>hypotension (low blood pressure) </a:t>
            </a:r>
            <a:r>
              <a:rPr lang="en-US" dirty="0"/>
              <a:t>occurs</a:t>
            </a:r>
            <a:r>
              <a:rPr lang="en-US" dirty="0" smtClean="0"/>
              <a:t>. Treatment </a:t>
            </a:r>
            <a:r>
              <a:rPr lang="en-US" dirty="0"/>
              <a:t>is rest in a </a:t>
            </a:r>
            <a:r>
              <a:rPr lang="en-US" dirty="0" smtClean="0"/>
              <a:t>recumbent (lying down) </a:t>
            </a:r>
            <a:r>
              <a:rPr lang="en-US" dirty="0"/>
              <a:t>position, cooling, and oral rehydration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HEAT </a:t>
            </a:r>
            <a:r>
              <a:rPr lang="en-US" dirty="0" smtClean="0"/>
              <a:t>CRAMPS- Spasms </a:t>
            </a:r>
            <a:r>
              <a:rPr lang="en-US" dirty="0"/>
              <a:t>of the voluntary muscles of the abdomen and </a:t>
            </a:r>
            <a:r>
              <a:rPr lang="en-US" dirty="0" smtClean="0"/>
              <a:t>extremities. This is caused </a:t>
            </a:r>
            <a:r>
              <a:rPr lang="en-US" dirty="0"/>
              <a:t>by electrolyte </a:t>
            </a:r>
            <a:r>
              <a:rPr lang="en-US" dirty="0" smtClean="0"/>
              <a:t>depletion (Sodium and Potassium). Treatment </a:t>
            </a:r>
            <a:r>
              <a:rPr lang="en-US" dirty="0"/>
              <a:t>consists of fluid and salt replacement</a:t>
            </a:r>
            <a:r>
              <a:rPr lang="en-US" dirty="0" smtClean="0"/>
              <a:t>. (</a:t>
            </a:r>
            <a:r>
              <a:rPr lang="en-US" dirty="0" err="1" smtClean="0"/>
              <a:t>eg</a:t>
            </a:r>
            <a:r>
              <a:rPr lang="en-US" dirty="0" smtClean="0"/>
              <a:t>. Sports drinks, </a:t>
            </a:r>
            <a:r>
              <a:rPr lang="en-US" dirty="0"/>
              <a:t>Salt tablets). Place the patient in a cool place, and massage/stretch muscles gently. The patient should avoid intense physical exertion for 1–3 days, depending on the severity.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EXHAUSTION- </a:t>
            </a:r>
            <a:r>
              <a:rPr lang="en-US" dirty="0" smtClean="0"/>
              <a:t>A </a:t>
            </a:r>
            <a:r>
              <a:rPr lang="en-US" dirty="0"/>
              <a:t>systemic reaction to prolonged heat exposure (hours to days) and is due to sodium depletion, dehydration, accumulation of metabolites, or a combination of these factors. It is a premonitory syndrome that rapidly evolves to heat stroke. Central nervous system symptoms are not present, and the core body temperature is usually less than 40°C (104°F) and can be normal</a:t>
            </a:r>
            <a:r>
              <a:rPr lang="en-US" dirty="0" smtClean="0"/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Two types of heat </a:t>
            </a:r>
            <a:r>
              <a:rPr lang="en-US" dirty="0" smtClean="0"/>
              <a:t>exhaustion- Most cases a combination of both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err="1" smtClean="0"/>
              <a:t>Hypernatremic</a:t>
            </a:r>
            <a:r>
              <a:rPr lang="en-US" dirty="0" smtClean="0"/>
              <a:t> </a:t>
            </a:r>
            <a:r>
              <a:rPr lang="en-US" dirty="0"/>
              <a:t>(primary water loss) Heat exhaustion from primary water loss occurs when an individual in a hot environment lacks appropriate hydration.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err="1" smtClean="0"/>
              <a:t>Hyponatremic</a:t>
            </a:r>
            <a:r>
              <a:rPr lang="en-US" dirty="0" smtClean="0"/>
              <a:t> </a:t>
            </a:r>
            <a:r>
              <a:rPr lang="en-US" dirty="0"/>
              <a:t>(primary sodium loss). Heat exhaustion from primary salt loss occurs when an individual in a hot environment sweats excessive amounts and replaces fluid losses with water.</a:t>
            </a:r>
          </a:p>
        </p:txBody>
      </p:sp>
    </p:spTree>
    <p:extLst>
      <p:ext uri="{BB962C8B-B14F-4D97-AF65-F5344CB8AC3E}">
        <p14:creationId xmlns:p14="http://schemas.microsoft.com/office/powerpoint/2010/main" val="142271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</a:t>
            </a:r>
            <a:r>
              <a:rPr lang="en-US" dirty="0" smtClean="0"/>
              <a:t>EXHAUSTION (</a:t>
            </a:r>
            <a:r>
              <a:rPr lang="en-US" dirty="0" err="1" smtClean="0"/>
              <a:t>cont</a:t>
            </a:r>
            <a:r>
              <a:rPr lang="en-US" dirty="0" smtClean="0"/>
              <a:t>)- Signs </a:t>
            </a:r>
            <a:r>
              <a:rPr lang="en-US" dirty="0"/>
              <a:t>and symptoms of heat exhaustion are nonspecific and include headache, nausea, vomiting, malaise, muscle cramps, and dizziness. Dehydration is manifested by tachycardia, hypotension, and diaphoresis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Initial treatment includes placing the patient in a cool place and giving adequate oral </a:t>
            </a:r>
            <a:r>
              <a:rPr lang="en-US" dirty="0" smtClean="0"/>
              <a:t>hydration. </a:t>
            </a:r>
            <a:r>
              <a:rPr lang="en-US" dirty="0"/>
              <a:t>If the patient is unable to drink </a:t>
            </a:r>
            <a:r>
              <a:rPr lang="en-US" dirty="0" smtClean="0"/>
              <a:t>fluids</a:t>
            </a:r>
            <a:r>
              <a:rPr lang="en-US" dirty="0"/>
              <a:t> </a:t>
            </a:r>
            <a:r>
              <a:rPr lang="en-US" dirty="0" smtClean="0"/>
              <a:t>they should be taken to the hospital. 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3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STROKE- </a:t>
            </a:r>
            <a:r>
              <a:rPr lang="en-US" dirty="0" smtClean="0"/>
              <a:t>Characterized </a:t>
            </a:r>
            <a:r>
              <a:rPr lang="en-US" dirty="0"/>
              <a:t>by dysfunction of the heat regulating mechanism, with altered mental status (ranging from confusion to coma) and elevated core body temperature in excess of 40°C (104°F</a:t>
            </a:r>
            <a:r>
              <a:rPr lang="en-US" dirty="0" smtClean="0"/>
              <a:t>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Sweating is variable. The extremely high body temperature can rapidly cause widespread damage to body tissues, with significant </a:t>
            </a:r>
            <a:r>
              <a:rPr lang="en-US" dirty="0" smtClean="0"/>
              <a:t>rhabdomyolysis (rapid breakdown of muscle tissue) </a:t>
            </a:r>
            <a:r>
              <a:rPr lang="en-US" dirty="0"/>
              <a:t>and </a:t>
            </a:r>
            <a:r>
              <a:rPr lang="en-US" dirty="0" err="1"/>
              <a:t>multiorgan</a:t>
            </a:r>
            <a:r>
              <a:rPr lang="en-US" dirty="0"/>
              <a:t> dysfunction</a:t>
            </a:r>
            <a:r>
              <a:rPr lang="en-US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Illness </a:t>
            </a:r>
            <a:r>
              <a:rPr lang="en-US" dirty="0"/>
              <a:t>and death result from destruction of cerebral, cardiovascular, hepatic, and renal tissue. Heat stroke has the highest mortality of all heat-related illnesses, however, prompt cooling yields favorable survival rates (90–100%).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Stroke (</a:t>
            </a:r>
            <a:r>
              <a:rPr lang="en-US" dirty="0" err="1" smtClean="0"/>
              <a:t>cont</a:t>
            </a:r>
            <a:r>
              <a:rPr lang="en-US" dirty="0" smtClean="0"/>
              <a:t>)- Initial </a:t>
            </a:r>
            <a:r>
              <a:rPr lang="en-US" dirty="0"/>
              <a:t>symptoms </a:t>
            </a:r>
            <a:r>
              <a:rPr lang="en-US" dirty="0" smtClean="0"/>
              <a:t>include headache</a:t>
            </a:r>
            <a:r>
              <a:rPr lang="en-US" dirty="0"/>
              <a:t>, dizziness, nausea, diarrhea, and visual disturbances. Most patients have profound central nervous system dysfunction including seizures, delirium, ataxia, and coma. The skin is hot, flushed, and usually dry (although sweating may be present</a:t>
            </a:r>
            <a:r>
              <a:rPr lang="en-US" dirty="0" smtClean="0"/>
              <a:t>). Treatment </a:t>
            </a:r>
            <a:r>
              <a:rPr lang="en-US" dirty="0"/>
              <a:t>should include </a:t>
            </a:r>
            <a:r>
              <a:rPr lang="en-US" dirty="0" smtClean="0"/>
              <a:t>placing </a:t>
            </a:r>
            <a:r>
              <a:rPr lang="en-US" dirty="0"/>
              <a:t>the patient in a shady, cool place and remove his or her clothing. Sprinkle the patient’s entire body with water, and cool by fanning, which will promote evaporative </a:t>
            </a:r>
            <a:r>
              <a:rPr lang="en-US" dirty="0" smtClean="0"/>
              <a:t>cooling</a:t>
            </a:r>
            <a:r>
              <a:rPr lang="en-US" dirty="0"/>
              <a:t> </a:t>
            </a:r>
            <a:r>
              <a:rPr lang="en-US" dirty="0" smtClean="0"/>
              <a:t>and immersion in cool (not cold) water if possible. Emergency Services should be contacted ASAP.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0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related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Management of Heat Stress- </a:t>
            </a:r>
            <a:r>
              <a:rPr lang="en-US" dirty="0" smtClean="0"/>
              <a:t>Implementation of controls to mitigate heat stress</a:t>
            </a:r>
          </a:p>
          <a:p>
            <a:r>
              <a:rPr lang="en-US" b="1" dirty="0"/>
              <a:t>Environmental Controls- </a:t>
            </a:r>
            <a:endParaRPr lang="en-US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Increase </a:t>
            </a:r>
            <a:r>
              <a:rPr lang="en-US" dirty="0"/>
              <a:t>air </a:t>
            </a:r>
            <a:r>
              <a:rPr lang="en-US" dirty="0" smtClean="0"/>
              <a:t>velocity, use </a:t>
            </a:r>
            <a:r>
              <a:rPr lang="en-US" dirty="0"/>
              <a:t>reflective or heat-absorbing shielding or </a:t>
            </a:r>
            <a:r>
              <a:rPr lang="en-US" dirty="0" smtClean="0"/>
              <a:t>barriers, reduce </a:t>
            </a:r>
            <a:r>
              <a:rPr lang="en-US" dirty="0"/>
              <a:t>steam leaks, wet floors, or humidity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Work </a:t>
            </a:r>
            <a:r>
              <a:rPr lang="en-US" b="1" dirty="0"/>
              <a:t>Practice Controls- </a:t>
            </a:r>
            <a:endParaRPr lang="en-US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Limit </a:t>
            </a:r>
            <a:r>
              <a:rPr lang="en-US" dirty="0"/>
              <a:t>time in the heat and/or increase recovery time spent in a cool </a:t>
            </a:r>
            <a:r>
              <a:rPr lang="en-US" dirty="0" smtClean="0"/>
              <a:t>area.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</a:t>
            </a:r>
            <a:r>
              <a:rPr lang="en-US" dirty="0" smtClean="0"/>
              <a:t>educe </a:t>
            </a:r>
            <a:r>
              <a:rPr lang="en-US" dirty="0"/>
              <a:t>the metabolic (physically difficult) demands of the </a:t>
            </a:r>
            <a:r>
              <a:rPr lang="en-US" dirty="0" smtClean="0"/>
              <a:t>job (ex. by use of tools or increased workers per task).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rain </a:t>
            </a:r>
            <a:r>
              <a:rPr lang="en-US" dirty="0"/>
              <a:t>supervisors and workers about heat </a:t>
            </a:r>
            <a:r>
              <a:rPr lang="en-US" dirty="0" smtClean="0"/>
              <a:t>stress.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 buddy system where workers observe each other for signs of heat-related </a:t>
            </a:r>
            <a:r>
              <a:rPr lang="en-US" dirty="0" smtClean="0"/>
              <a:t>illnesses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 heat alert program whenever the weather service forecasts a heat </a:t>
            </a:r>
            <a:r>
              <a:rPr lang="en-US" dirty="0" smtClean="0"/>
              <a:t>wave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nstitute </a:t>
            </a:r>
            <a:r>
              <a:rPr lang="en-US" dirty="0"/>
              <a:t>a heat acclimatization plan and encourage increased physical fitness.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9493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307</TotalTime>
  <Words>1690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Courier New</vt:lpstr>
      <vt:lpstr>Wingdings</vt:lpstr>
      <vt:lpstr>Vapor Trail</vt:lpstr>
      <vt:lpstr>Heat related illness:prevention and managment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Heat related illness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</vt:lpstr>
    </vt:vector>
  </TitlesOfParts>
  <Company>UHHS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related illness:prevention and managment</dc:title>
  <dc:creator>Lewis, Christopher M</dc:creator>
  <cp:lastModifiedBy>Mark Wainwright</cp:lastModifiedBy>
  <cp:revision>27</cp:revision>
  <dcterms:created xsi:type="dcterms:W3CDTF">2023-05-18T16:05:09Z</dcterms:created>
  <dcterms:modified xsi:type="dcterms:W3CDTF">2023-06-09T13:51:45Z</dcterms:modified>
</cp:coreProperties>
</file>